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6ADC5-98C9-4A81-A4D6-EFB9097AC0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3FDD1-6A56-4E8E-B2C7-FF7627B42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FD110A-9B2F-4ADC-BD85-1AEAEC6C2887}"/>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3EE8B719-53FB-4AB0-9241-B93E1D808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BC600-18EA-4596-91C0-B059060DE414}"/>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202683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C965-BB8B-4168-82BE-3E8DDDD6E0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B868D7-09B0-4D1F-9F24-B70285422E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72933-BBF4-432C-B82C-AE79D71E15F3}"/>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99ED31B4-AC28-409D-95B3-0F3B012B3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5297F-A0B6-48B7-BC5A-C61FC6C952F1}"/>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202047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217A84-FD12-4EAC-811C-87C11B5B46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593AC4-BABA-41D7-B982-814E181D55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32354-A7DD-4EDF-ABBB-C0B9325A1AB8}"/>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3384916B-EAD3-4FF3-99FC-A7621FA02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8F963-3C9F-42BE-9900-0F1F93AABF01}"/>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32435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4642-5AD1-403D-B098-C9DCC560E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7D33B1-904E-4F3D-9F3B-8C7E7C9751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188A1-845C-4455-9E46-81258EE1F04D}"/>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6AFD3111-DED4-494E-9F50-EFC372832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CE85D-2DC7-47E8-93F9-3FA446939844}"/>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281378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D936-C951-4951-A7C9-2A5607617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EC4918-2450-45D7-8B48-F2351AD4D2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C9B05C-A6A3-47A2-A889-C6ADEC74EF7F}"/>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BA85DCE7-2B07-4729-9BB0-0DEEBCFD1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51BB6B-1BE4-467D-B68F-0D72F9DA2132}"/>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91156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83C8-8451-4E5E-AC1C-C0A5E93C8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5F7DDC-E53E-495C-BE6C-37CA0A48F8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AE0B2C-9A67-46FA-A713-2153AD79BC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5FDF5-6A4F-4383-A3BF-E31914E5E185}"/>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6" name="Footer Placeholder 5">
            <a:extLst>
              <a:ext uri="{FF2B5EF4-FFF2-40B4-BE49-F238E27FC236}">
                <a16:creationId xmlns:a16="http://schemas.microsoft.com/office/drawing/2014/main" id="{FD997FB8-4CE9-45D8-B290-101E1B5B3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DAEEB-D2EF-4079-893F-94B756D0CA65}"/>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426551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09CE-0664-4B3C-8845-FBB5F9E692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F939A5-0362-45D9-ABB1-47556C3147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03618-F87A-4E4F-8FE7-9360190664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5AE666-EECC-4493-9720-6BAD62D93B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C86CAE-2B90-420E-9D7F-38EFFF26AE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CD33F-741D-41E1-84FF-542C8CC940EC}"/>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8" name="Footer Placeholder 7">
            <a:extLst>
              <a:ext uri="{FF2B5EF4-FFF2-40B4-BE49-F238E27FC236}">
                <a16:creationId xmlns:a16="http://schemas.microsoft.com/office/drawing/2014/main" id="{1D0BD611-0A49-47FB-813F-C111F1F736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52CE9C-95FD-4B6F-8B80-26BC5BA581DC}"/>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378227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A1DC-D15E-4BF5-9FB4-E61ED81C7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1B4752-45BE-4733-AC9C-F1350FF4C564}"/>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4" name="Footer Placeholder 3">
            <a:extLst>
              <a:ext uri="{FF2B5EF4-FFF2-40B4-BE49-F238E27FC236}">
                <a16:creationId xmlns:a16="http://schemas.microsoft.com/office/drawing/2014/main" id="{FD090999-62E7-4B25-A8EC-7C161C81F7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5701F9-7363-4746-83CC-7F71431608DD}"/>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262554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B47417-E9E3-405C-A868-07D7B1A31779}"/>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3" name="Footer Placeholder 2">
            <a:extLst>
              <a:ext uri="{FF2B5EF4-FFF2-40B4-BE49-F238E27FC236}">
                <a16:creationId xmlns:a16="http://schemas.microsoft.com/office/drawing/2014/main" id="{6D989292-6418-4577-8029-B8B7749635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B0FCC4-A593-4639-ACC8-62808EA4CAEB}"/>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281673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EFD55-2BF3-461C-93D1-046D1DE8C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897648-3F1A-4593-AFBE-ED406E070D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47B950-154A-4101-A91C-6CF5C4EB48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3CB338-8857-40EF-8F1C-BBBC69F52CA2}"/>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6" name="Footer Placeholder 5">
            <a:extLst>
              <a:ext uri="{FF2B5EF4-FFF2-40B4-BE49-F238E27FC236}">
                <a16:creationId xmlns:a16="http://schemas.microsoft.com/office/drawing/2014/main" id="{B5E4E26E-B37B-4F10-B8C6-F8B0FD12B3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2CBBCE-E801-4359-80F0-D3584AFB9A2B}"/>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124126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4228-78B5-44E1-B613-453CF7D801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6DD32-0B97-42F3-BF18-36A58A1D0C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AD5F51-4915-4BA7-8B38-BB56FB1FE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98C034-1F54-4D88-A398-1F35BDFC6B41}"/>
              </a:ext>
            </a:extLst>
          </p:cNvPr>
          <p:cNvSpPr>
            <a:spLocks noGrp="1"/>
          </p:cNvSpPr>
          <p:nvPr>
            <p:ph type="dt" sz="half" idx="10"/>
          </p:nvPr>
        </p:nvSpPr>
        <p:spPr/>
        <p:txBody>
          <a:bodyPr/>
          <a:lstStyle/>
          <a:p>
            <a:fld id="{C004D573-42B6-44D3-8304-DDC73605BB4E}" type="datetimeFigureOut">
              <a:rPr lang="en-US" smtClean="0"/>
              <a:t>26-Apr-20</a:t>
            </a:fld>
            <a:endParaRPr lang="en-US"/>
          </a:p>
        </p:txBody>
      </p:sp>
      <p:sp>
        <p:nvSpPr>
          <p:cNvPr id="6" name="Footer Placeholder 5">
            <a:extLst>
              <a:ext uri="{FF2B5EF4-FFF2-40B4-BE49-F238E27FC236}">
                <a16:creationId xmlns:a16="http://schemas.microsoft.com/office/drawing/2014/main" id="{301B4E14-82B7-4583-ACFB-5B42AAC7EC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FF11B-CD7D-4DD3-9F6E-7A8320BD2B55}"/>
              </a:ext>
            </a:extLst>
          </p:cNvPr>
          <p:cNvSpPr>
            <a:spLocks noGrp="1"/>
          </p:cNvSpPr>
          <p:nvPr>
            <p:ph type="sldNum" sz="quarter" idx="12"/>
          </p:nvPr>
        </p:nvSpPr>
        <p:spPr/>
        <p:txBody>
          <a:bodyPr/>
          <a:lstStyle/>
          <a:p>
            <a:fld id="{CDD4970A-1E88-49F2-8F8A-DF16FAD8AAF0}" type="slidenum">
              <a:rPr lang="en-US" smtClean="0"/>
              <a:t>‹#›</a:t>
            </a:fld>
            <a:endParaRPr lang="en-US"/>
          </a:p>
        </p:txBody>
      </p:sp>
    </p:spTree>
    <p:extLst>
      <p:ext uri="{BB962C8B-B14F-4D97-AF65-F5344CB8AC3E}">
        <p14:creationId xmlns:p14="http://schemas.microsoft.com/office/powerpoint/2010/main" val="166865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BEB68C-C546-4869-968F-2AAF3934EC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6E1C00-FCFA-40AB-B582-E9D1176A75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06CFB2-7C82-4DE4-BC2C-848DD339B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4D573-42B6-44D3-8304-DDC73605BB4E}" type="datetimeFigureOut">
              <a:rPr lang="en-US" smtClean="0"/>
              <a:t>26-Apr-20</a:t>
            </a:fld>
            <a:endParaRPr lang="en-US"/>
          </a:p>
        </p:txBody>
      </p:sp>
      <p:sp>
        <p:nvSpPr>
          <p:cNvPr id="5" name="Footer Placeholder 4">
            <a:extLst>
              <a:ext uri="{FF2B5EF4-FFF2-40B4-BE49-F238E27FC236}">
                <a16:creationId xmlns:a16="http://schemas.microsoft.com/office/drawing/2014/main" id="{F00F9F79-65E6-4937-98E6-948478E658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1EE3A0-6FFC-4D57-962B-5AE84AF96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4970A-1E88-49F2-8F8A-DF16FAD8AAF0}" type="slidenum">
              <a:rPr lang="en-US" smtClean="0"/>
              <a:t>‹#›</a:t>
            </a:fld>
            <a:endParaRPr lang="en-US"/>
          </a:p>
        </p:txBody>
      </p:sp>
    </p:spTree>
    <p:extLst>
      <p:ext uri="{BB962C8B-B14F-4D97-AF65-F5344CB8AC3E}">
        <p14:creationId xmlns:p14="http://schemas.microsoft.com/office/powerpoint/2010/main" val="3927232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urses.lumenlearning.com/wmopen-introbusiness/chapter/economic-stage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businessfuncdn/chapter/economics-and-busines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BE84-0A16-46E3-A979-8A4E993273CD}"/>
              </a:ext>
            </a:extLst>
          </p:cNvPr>
          <p:cNvSpPr>
            <a:spLocks noGrp="1"/>
          </p:cNvSpPr>
          <p:nvPr>
            <p:ph type="ctrTitle"/>
          </p:nvPr>
        </p:nvSpPr>
        <p:spPr>
          <a:xfrm>
            <a:off x="1524000" y="1122363"/>
            <a:ext cx="9144000" cy="1668134"/>
          </a:xfrm>
          <a:solidFill>
            <a:schemeClr val="accent2"/>
          </a:solidFill>
          <a:ln>
            <a:solidFill>
              <a:schemeClr val="accent1"/>
            </a:solidFill>
          </a:ln>
          <a:effectLst>
            <a:glow rad="139700">
              <a:schemeClr val="accent2">
                <a:satMod val="175000"/>
                <a:alpha val="40000"/>
              </a:schemeClr>
            </a:glow>
          </a:effectLst>
        </p:spPr>
        <p:txBody>
          <a:bodyPr/>
          <a:lstStyle/>
          <a:p>
            <a:r>
              <a:rPr lang="en-US" dirty="0"/>
              <a:t>Trade Cycles </a:t>
            </a:r>
          </a:p>
        </p:txBody>
      </p:sp>
      <p:sp>
        <p:nvSpPr>
          <p:cNvPr id="3" name="Subtitle 2">
            <a:extLst>
              <a:ext uri="{FF2B5EF4-FFF2-40B4-BE49-F238E27FC236}">
                <a16:creationId xmlns:a16="http://schemas.microsoft.com/office/drawing/2014/main" id="{4B6358EC-A395-46E3-B9ED-76AAB5498FD2}"/>
              </a:ext>
            </a:extLst>
          </p:cNvPr>
          <p:cNvSpPr>
            <a:spLocks noGrp="1"/>
          </p:cNvSpPr>
          <p:nvPr>
            <p:ph type="subTitle" idx="1"/>
          </p:nvPr>
        </p:nvSpPr>
        <p:spPr>
          <a:xfrm>
            <a:off x="1524000" y="3058510"/>
            <a:ext cx="9144000" cy="3137338"/>
          </a:xfrm>
        </p:spPr>
        <p:txBody>
          <a:bodyPr/>
          <a:lstStyle/>
          <a:p>
            <a:r>
              <a:rPr lang="en-US" dirty="0"/>
              <a:t> </a:t>
            </a:r>
          </a:p>
        </p:txBody>
      </p:sp>
      <p:pic>
        <p:nvPicPr>
          <p:cNvPr id="5" name="Picture 4">
            <a:extLst>
              <a:ext uri="{FF2B5EF4-FFF2-40B4-BE49-F238E27FC236}">
                <a16:creationId xmlns:a16="http://schemas.microsoft.com/office/drawing/2014/main" id="{57B7B4F6-69F2-47CD-83D9-F5BE008DC69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26070" y="3058510"/>
            <a:ext cx="5360276" cy="3137338"/>
          </a:xfrm>
          <a:prstGeom prst="rect">
            <a:avLst/>
          </a:prstGeom>
        </p:spPr>
      </p:pic>
      <p:sp>
        <p:nvSpPr>
          <p:cNvPr id="6" name="TextBox 5">
            <a:extLst>
              <a:ext uri="{FF2B5EF4-FFF2-40B4-BE49-F238E27FC236}">
                <a16:creationId xmlns:a16="http://schemas.microsoft.com/office/drawing/2014/main" id="{541FFB8B-4BCB-4D0B-B255-0D0F6D303D1B}"/>
              </a:ext>
            </a:extLst>
          </p:cNvPr>
          <p:cNvSpPr txBox="1"/>
          <p:nvPr/>
        </p:nvSpPr>
        <p:spPr>
          <a:xfrm>
            <a:off x="4667050" y="4467370"/>
            <a:ext cx="2857899" cy="230832"/>
          </a:xfrm>
          <a:prstGeom prst="rect">
            <a:avLst/>
          </a:prstGeom>
          <a:noFill/>
        </p:spPr>
        <p:txBody>
          <a:bodyPr wrap="square" rtlCol="0">
            <a:spAutoFit/>
          </a:bodyPr>
          <a:lstStyle/>
          <a:p>
            <a:r>
              <a:rPr lang="en-US" sz="900" dirty="0">
                <a:hlinkClick r:id="rId3" tooltip="https://courses.lumenlearning.com/wmopen-introbusiness/chapter/economic-stages/"/>
              </a:rPr>
              <a:t>This Photo</a:t>
            </a:r>
            <a:r>
              <a:rPr lang="en-US" sz="900" dirty="0"/>
              <a:t> by Unknown Author is licensed under </a:t>
            </a:r>
            <a:r>
              <a:rPr lang="en-US" sz="900" dirty="0">
                <a:hlinkClick r:id="rId4" tooltip="https://creativecommons.org/licenses/by/3.0/"/>
              </a:rPr>
              <a:t>CC BY</a:t>
            </a:r>
            <a:endParaRPr lang="en-US" sz="900" dirty="0"/>
          </a:p>
        </p:txBody>
      </p:sp>
    </p:spTree>
    <p:extLst>
      <p:ext uri="{BB962C8B-B14F-4D97-AF65-F5344CB8AC3E}">
        <p14:creationId xmlns:p14="http://schemas.microsoft.com/office/powerpoint/2010/main" val="2500144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6DAD3-4992-4942-A800-32558C6F991D}"/>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75BB66F4-1C32-461B-8D34-FB58B9B42942}"/>
              </a:ext>
            </a:extLst>
          </p:cNvPr>
          <p:cNvSpPr>
            <a:spLocks noGrp="1"/>
          </p:cNvSpPr>
          <p:nvPr>
            <p:ph idx="1"/>
          </p:nvPr>
        </p:nvSpPr>
        <p:spPr>
          <a:xfrm>
            <a:off x="838200" y="835572"/>
            <a:ext cx="10515600" cy="5341391"/>
          </a:xfrm>
        </p:spPr>
        <p:txBody>
          <a:bodyPr>
            <a:noAutofit/>
          </a:bodyPr>
          <a:lstStyle/>
          <a:p>
            <a:pPr marL="0" indent="0" fontAlgn="base">
              <a:buNone/>
            </a:pPr>
            <a:r>
              <a:rPr lang="en-US" sz="3200" dirty="0"/>
              <a:t>A trade cycle cannot be controlled by a single operation. Following instruments are used to attain the objectives of economic stabilization, particularly for the control of trade cycles, relative price stability and attainment of economic growth:</a:t>
            </a:r>
          </a:p>
          <a:p>
            <a:pPr fontAlgn="base"/>
            <a:r>
              <a:rPr lang="en-US" sz="3200" dirty="0"/>
              <a:t>Monetary policy,</a:t>
            </a:r>
          </a:p>
          <a:p>
            <a:pPr fontAlgn="base"/>
            <a:r>
              <a:rPr lang="en-US" sz="3200" dirty="0"/>
              <a:t>Fiscal policy,</a:t>
            </a:r>
          </a:p>
          <a:p>
            <a:pPr fontAlgn="base"/>
            <a:r>
              <a:rPr lang="en-US" sz="3200" dirty="0"/>
              <a:t>Anti-cyclical budgeting, and</a:t>
            </a:r>
          </a:p>
          <a:p>
            <a:pPr fontAlgn="base"/>
            <a:r>
              <a:rPr lang="en-US" sz="3200" dirty="0"/>
              <a:t>Automatic stabilizer (or) Built-in stabilizer.</a:t>
            </a:r>
          </a:p>
          <a:p>
            <a:pPr marL="0" indent="0" fontAlgn="base">
              <a:buNone/>
            </a:pPr>
            <a:endParaRPr lang="en-US" sz="3200" dirty="0"/>
          </a:p>
        </p:txBody>
      </p:sp>
    </p:spTree>
    <p:extLst>
      <p:ext uri="{BB962C8B-B14F-4D97-AF65-F5344CB8AC3E}">
        <p14:creationId xmlns:p14="http://schemas.microsoft.com/office/powerpoint/2010/main" val="167330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0D565-62C6-4288-9FFF-8E758D5F53FF}"/>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07AC5388-0E1B-4AFC-BD63-671A758B6CD9}"/>
              </a:ext>
            </a:extLst>
          </p:cNvPr>
          <p:cNvSpPr>
            <a:spLocks noGrp="1"/>
          </p:cNvSpPr>
          <p:nvPr>
            <p:ph idx="1"/>
          </p:nvPr>
        </p:nvSpPr>
        <p:spPr>
          <a:xfrm>
            <a:off x="838200" y="819808"/>
            <a:ext cx="10515600" cy="5357155"/>
          </a:xfrm>
        </p:spPr>
        <p:txBody>
          <a:bodyPr>
            <a:noAutofit/>
          </a:bodyPr>
          <a:lstStyle/>
          <a:p>
            <a:pPr marL="0" indent="0" fontAlgn="base">
              <a:buNone/>
            </a:pPr>
            <a:r>
              <a:rPr lang="en-US" sz="3200" b="1" dirty="0"/>
              <a:t>1. Monetary policy to control trade cycle</a:t>
            </a:r>
          </a:p>
          <a:p>
            <a:pPr marL="0" indent="0" fontAlgn="base">
              <a:buNone/>
            </a:pPr>
            <a:r>
              <a:rPr lang="en-US" sz="3200" dirty="0"/>
              <a:t>Monetary factors aggravate the operation of trade cycle. Monetary inflation, leading to higher income and profits, strengthens the boom conditions. Similarly, monetary deflation reinforces the downswing in the economic activities leading to depression. So, the monetary policy should be adopted in an anti-cyclical way. During the period of upswing and boom, supply of money and credit should be controlled and regulated.</a:t>
            </a:r>
          </a:p>
          <a:p>
            <a:pPr marL="0" indent="0" fontAlgn="base">
              <a:buNone/>
            </a:pPr>
            <a:r>
              <a:rPr lang="en-US" sz="3200" dirty="0"/>
              <a:t>The central bank of the country should adopt all or chosen methods of credit control. The weapons of credit</a:t>
            </a:r>
          </a:p>
        </p:txBody>
      </p:sp>
    </p:spTree>
    <p:extLst>
      <p:ext uri="{BB962C8B-B14F-4D97-AF65-F5344CB8AC3E}">
        <p14:creationId xmlns:p14="http://schemas.microsoft.com/office/powerpoint/2010/main" val="411843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DC6A-6546-43D8-934A-15B6DFB5431B}"/>
              </a:ext>
            </a:extLst>
          </p:cNvPr>
          <p:cNvSpPr>
            <a:spLocks noGrp="1"/>
          </p:cNvSpPr>
          <p:nvPr>
            <p:ph type="title"/>
          </p:nvPr>
        </p:nvSpPr>
        <p:spPr>
          <a:xfrm>
            <a:off x="838200" y="365126"/>
            <a:ext cx="10515600" cy="43891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A4D5C6B3-A4FD-485E-A7CB-7CC84C10EC99}"/>
              </a:ext>
            </a:extLst>
          </p:cNvPr>
          <p:cNvSpPr>
            <a:spLocks noGrp="1"/>
          </p:cNvSpPr>
          <p:nvPr>
            <p:ph idx="1"/>
          </p:nvPr>
        </p:nvSpPr>
        <p:spPr>
          <a:xfrm>
            <a:off x="838200" y="977462"/>
            <a:ext cx="10515600" cy="5231032"/>
          </a:xfrm>
        </p:spPr>
        <p:txBody>
          <a:bodyPr/>
          <a:lstStyle/>
          <a:p>
            <a:pPr marL="0" indent="0" fontAlgn="base">
              <a:buNone/>
            </a:pPr>
            <a:r>
              <a:rPr lang="en-US" dirty="0"/>
              <a:t>control, such as bank rate, open market operations, reserve ratio, etc. should be utilized and to control inflationary tendencies and over-expansion of business activity. In times of depression or signs of recession, expansionary, credit policy should be adopted to mitigate the severity of recession and depression.</a:t>
            </a:r>
          </a:p>
          <a:p>
            <a:pPr marL="0" indent="0" fontAlgn="base">
              <a:buNone/>
            </a:pPr>
            <a:r>
              <a:rPr lang="en-US" dirty="0"/>
              <a:t>Monetary policy alone may not be sufficient to check the instability created by business cycle. It should be reinforced with suitable fiscal policy.</a:t>
            </a:r>
          </a:p>
          <a:p>
            <a:pPr marL="0" indent="0" fontAlgn="base">
              <a:buNone/>
            </a:pPr>
            <a:r>
              <a:rPr lang="en-US" b="1" dirty="0"/>
              <a:t>2. Fiscal policy</a:t>
            </a:r>
            <a:r>
              <a:rPr lang="en-US" dirty="0"/>
              <a:t>. Keynes and others have recommended compensatory finance or compensatory fiscal policy to bring about stabilization of business activity. The three main instruments of fiscal policy are: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781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631BD-A84E-4359-839E-8A6421E13455}"/>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A15E024-DC09-4D30-944C-493F7DC8FBEB}"/>
              </a:ext>
            </a:extLst>
          </p:cNvPr>
          <p:cNvSpPr>
            <a:spLocks noGrp="1"/>
          </p:cNvSpPr>
          <p:nvPr>
            <p:ph idx="1"/>
          </p:nvPr>
        </p:nvSpPr>
        <p:spPr>
          <a:xfrm>
            <a:off x="838200" y="681038"/>
            <a:ext cx="10515600" cy="5495925"/>
          </a:xfrm>
        </p:spPr>
        <p:txBody>
          <a:bodyPr>
            <a:noAutofit/>
          </a:bodyPr>
          <a:lstStyle/>
          <a:p>
            <a:pPr fontAlgn="base"/>
            <a:r>
              <a:rPr lang="en-US" sz="3200" dirty="0"/>
              <a:t>taxation,</a:t>
            </a:r>
          </a:p>
          <a:p>
            <a:pPr fontAlgn="base"/>
            <a:r>
              <a:rPr lang="en-US" sz="3200" dirty="0"/>
              <a:t>spending, and</a:t>
            </a:r>
          </a:p>
          <a:p>
            <a:pPr fontAlgn="base"/>
            <a:r>
              <a:rPr lang="en-US" sz="3200" dirty="0"/>
              <a:t>borrowing..</a:t>
            </a:r>
          </a:p>
          <a:p>
            <a:pPr marL="0" indent="0" fontAlgn="base">
              <a:buNone/>
            </a:pPr>
            <a:r>
              <a:rPr lang="en-US" sz="3200" dirty="0"/>
              <a:t>These three instruments have to be effectively utilized to control the severity of boom or the difficulties of depression. During the periods of recession and depression, the government should reduce substantially the taxes and leave more money in the pockets of individuals for spending and investment.</a:t>
            </a:r>
          </a:p>
          <a:p>
            <a:pPr marL="0" indent="0" fontAlgn="base">
              <a:buNone/>
            </a:pPr>
            <a:r>
              <a:rPr lang="en-US" sz="3200" dirty="0"/>
              <a:t>The government should stimulate economic activity by initiating public works project. In time of boom, the</a:t>
            </a:r>
          </a:p>
        </p:txBody>
      </p:sp>
    </p:spTree>
    <p:extLst>
      <p:ext uri="{BB962C8B-B14F-4D97-AF65-F5344CB8AC3E}">
        <p14:creationId xmlns:p14="http://schemas.microsoft.com/office/powerpoint/2010/main" val="592596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4F042-1D3C-4672-BA84-1888BD5B25CD}"/>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A869447-3102-4E07-8C85-8D656EBB954F}"/>
              </a:ext>
            </a:extLst>
          </p:cNvPr>
          <p:cNvSpPr>
            <a:spLocks noGrp="1"/>
          </p:cNvSpPr>
          <p:nvPr>
            <p:ph idx="1"/>
          </p:nvPr>
        </p:nvSpPr>
        <p:spPr>
          <a:xfrm>
            <a:off x="838200" y="819808"/>
            <a:ext cx="10515600" cy="5357155"/>
          </a:xfrm>
        </p:spPr>
        <p:txBody>
          <a:bodyPr>
            <a:noAutofit/>
          </a:bodyPr>
          <a:lstStyle/>
          <a:p>
            <a:pPr marL="0" indent="0" algn="just" fontAlgn="base">
              <a:buNone/>
            </a:pPr>
            <a:r>
              <a:rPr lang="en-US" sz="3200" dirty="0"/>
              <a:t>government should try to mop up extra or the surplus money through attractive borrowing schemes.</a:t>
            </a:r>
          </a:p>
          <a:p>
            <a:pPr marL="0" indent="0" algn="just" fontAlgn="base">
              <a:buNone/>
            </a:pPr>
            <a:r>
              <a:rPr lang="en-US" sz="3200" b="1" dirty="0"/>
              <a:t>3. Anti-cyclical budgeting</a:t>
            </a:r>
          </a:p>
          <a:p>
            <a:pPr marL="0" indent="0" algn="just" fontAlgn="base">
              <a:buNone/>
            </a:pPr>
            <a:r>
              <a:rPr lang="en-US" sz="3200" dirty="0"/>
              <a:t>The budgetary policy of the government should be in tune with the measures already indicated to combat the instability created by business cycle. During times of depression, a policy of deficit budgeting should be adopted. This will increase the flow of income in the economy. During upswing, surplus budgeting should be adopted. Thus, the budgeting should be done in anti-cyclical method.</a:t>
            </a:r>
          </a:p>
          <a:p>
            <a:pPr marL="0" indent="0" algn="just">
              <a:buNone/>
            </a:pPr>
            <a:br>
              <a:rPr lang="en-US" sz="3200" dirty="0"/>
            </a:br>
            <a:endParaRPr lang="en-US" sz="3200" dirty="0"/>
          </a:p>
        </p:txBody>
      </p:sp>
    </p:spTree>
    <p:extLst>
      <p:ext uri="{BB962C8B-B14F-4D97-AF65-F5344CB8AC3E}">
        <p14:creationId xmlns:p14="http://schemas.microsoft.com/office/powerpoint/2010/main" val="460893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EC30EC-2D65-4719-9B2A-A6E335F3936D}"/>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6" name="Content Placeholder 5">
            <a:extLst>
              <a:ext uri="{FF2B5EF4-FFF2-40B4-BE49-F238E27FC236}">
                <a16:creationId xmlns:a16="http://schemas.microsoft.com/office/drawing/2014/main" id="{EDF1D5C2-F98E-4C61-B601-BC770329F08B}"/>
              </a:ext>
            </a:extLst>
          </p:cNvPr>
          <p:cNvSpPr>
            <a:spLocks noGrp="1"/>
          </p:cNvSpPr>
          <p:nvPr>
            <p:ph idx="1"/>
          </p:nvPr>
        </p:nvSpPr>
        <p:spPr>
          <a:xfrm>
            <a:off x="838200" y="867103"/>
            <a:ext cx="10515600" cy="5309860"/>
          </a:xfrm>
        </p:spPr>
        <p:txBody>
          <a:bodyPr>
            <a:noAutofit/>
          </a:bodyPr>
          <a:lstStyle/>
          <a:p>
            <a:pPr marL="0" indent="0" fontAlgn="base">
              <a:buNone/>
            </a:pPr>
            <a:r>
              <a:rPr lang="en-US" sz="3200" b="1" dirty="0"/>
              <a:t>4. Automatic stabilizer or Built-in-</a:t>
            </a:r>
            <a:r>
              <a:rPr lang="en-US" sz="3200" b="1" dirty="0" err="1"/>
              <a:t>stabiliser</a:t>
            </a:r>
            <a:endParaRPr lang="en-US" sz="3200" b="1" dirty="0"/>
          </a:p>
          <a:p>
            <a:pPr marL="0" indent="0" fontAlgn="base">
              <a:buNone/>
            </a:pPr>
            <a:r>
              <a:rPr lang="en-US" sz="3200" dirty="0"/>
              <a:t>When fluctuations take place in the economy, the available monetary and fiscal tools cannot be geared quickly to set right the imbalance. Further it is also too much to expect the government officials to act quickly to the tempo of change in economic activity; So the policy makers make provisions for automatic adjustments in the fiscal structure. These built-in-</a:t>
            </a:r>
            <a:r>
              <a:rPr lang="en-US" sz="3200" dirty="0" err="1"/>
              <a:t>stabilisers</a:t>
            </a:r>
            <a:r>
              <a:rPr lang="en-US" sz="3200" dirty="0"/>
              <a:t> or automatic stabilizers will automatically come into play in proportion to the rise and fall of economic activity.</a:t>
            </a:r>
          </a:p>
          <a:p>
            <a:pPr marL="0" indent="0">
              <a:buNone/>
            </a:pPr>
            <a:r>
              <a:rPr lang="en-US" sz="3200" dirty="0"/>
              <a:t>By this method, the tax rates are so fixed that in the upward phase of the trade cycle, with increase in national income, the</a:t>
            </a:r>
          </a:p>
        </p:txBody>
      </p:sp>
    </p:spTree>
    <p:extLst>
      <p:ext uri="{BB962C8B-B14F-4D97-AF65-F5344CB8AC3E}">
        <p14:creationId xmlns:p14="http://schemas.microsoft.com/office/powerpoint/2010/main" val="296969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7AD4-23CD-4416-BC69-C067DC33E8EA}"/>
              </a:ext>
            </a:extLst>
          </p:cNvPr>
          <p:cNvSpPr>
            <a:spLocks noGrp="1"/>
          </p:cNvSpPr>
          <p:nvPr>
            <p:ph type="title"/>
          </p:nvPr>
        </p:nvSpPr>
        <p:spPr>
          <a:xfrm>
            <a:off x="838200" y="365126"/>
            <a:ext cx="10515600" cy="50197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E2D7211-713F-4FE2-B486-3AAC7B683ADB}"/>
              </a:ext>
            </a:extLst>
          </p:cNvPr>
          <p:cNvSpPr>
            <a:spLocks noGrp="1"/>
          </p:cNvSpPr>
          <p:nvPr>
            <p:ph idx="1"/>
          </p:nvPr>
        </p:nvSpPr>
        <p:spPr>
          <a:xfrm>
            <a:off x="838200" y="867104"/>
            <a:ext cx="10515600" cy="5309859"/>
          </a:xfrm>
        </p:spPr>
        <p:txBody>
          <a:bodyPr>
            <a:noAutofit/>
          </a:bodyPr>
          <a:lstStyle/>
          <a:p>
            <a:pPr marL="0" indent="0">
              <a:buNone/>
            </a:pPr>
            <a:r>
              <a:rPr lang="en-US" sz="3200" dirty="0"/>
              <a:t>tax yield will go up automatically at a faster rate without any change in the tax structure. The progressive rate of taxation is one of the important built-in-</a:t>
            </a:r>
            <a:r>
              <a:rPr lang="en-US" sz="3200" dirty="0" err="1"/>
              <a:t>stabiliser</a:t>
            </a:r>
            <a:r>
              <a:rPr lang="en-US" sz="3200" dirty="0"/>
              <a:t> in the tax structure.</a:t>
            </a:r>
          </a:p>
          <a:p>
            <a:pPr marL="0" indent="0" fontAlgn="base">
              <a:buNone/>
            </a:pPr>
            <a:r>
              <a:rPr lang="en-US" sz="3200" dirty="0"/>
              <a:t>Another important built-in-</a:t>
            </a:r>
            <a:r>
              <a:rPr lang="en-US" sz="3200" dirty="0" err="1"/>
              <a:t>stabiliser</a:t>
            </a:r>
            <a:r>
              <a:rPr lang="en-US" sz="3200" dirty="0"/>
              <a:t> is the unemployment insurance scheme. During periods of prosperity or upswing, the employers pay taxes and the employees pay some amount towards unemployment insurance scheme. This money gets accumulated.</a:t>
            </a:r>
          </a:p>
          <a:p>
            <a:pPr marL="0" indent="0" fontAlgn="base">
              <a:buNone/>
            </a:pPr>
            <a:r>
              <a:rPr lang="en-US" sz="3200" dirty="0"/>
              <a:t>During times of depression and the consequent unemployment, the public spending is automatically effected by doling out money to the unemployed people. Thus, the</a:t>
            </a:r>
          </a:p>
        </p:txBody>
      </p:sp>
    </p:spTree>
    <p:extLst>
      <p:ext uri="{BB962C8B-B14F-4D97-AF65-F5344CB8AC3E}">
        <p14:creationId xmlns:p14="http://schemas.microsoft.com/office/powerpoint/2010/main" val="3504871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544E-8DA9-4466-894D-907B552E3576}"/>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9E364AC-2BCB-4DD8-81A9-1F87B52CB4ED}"/>
              </a:ext>
            </a:extLst>
          </p:cNvPr>
          <p:cNvSpPr>
            <a:spLocks noGrp="1"/>
          </p:cNvSpPr>
          <p:nvPr>
            <p:ph idx="1"/>
          </p:nvPr>
        </p:nvSpPr>
        <p:spPr>
          <a:xfrm>
            <a:off x="838200" y="819808"/>
            <a:ext cx="10515600" cy="5357155"/>
          </a:xfrm>
        </p:spPr>
        <p:txBody>
          <a:bodyPr/>
          <a:lstStyle/>
          <a:p>
            <a:pPr marL="0" indent="0" fontAlgn="base">
              <a:buNone/>
            </a:pPr>
            <a:r>
              <a:rPr lang="en-US" dirty="0"/>
              <a:t>flow of money is regulated automatically from the people to the government in times of prosperity, and from government to the people in times of adversity.  The built-in-</a:t>
            </a:r>
            <a:r>
              <a:rPr lang="en-US" dirty="0" err="1"/>
              <a:t>stabilisers</a:t>
            </a:r>
            <a:r>
              <a:rPr lang="en-US" dirty="0"/>
              <a:t> play a strategic role in fighting recessions.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2879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84C3A-CD77-425C-9822-4C0BFFBB3BAD}"/>
              </a:ext>
            </a:extLst>
          </p:cNvPr>
          <p:cNvSpPr>
            <a:spLocks noGrp="1"/>
          </p:cNvSpPr>
          <p:nvPr>
            <p:ph type="title"/>
          </p:nvPr>
        </p:nvSpPr>
        <p:spPr>
          <a:xfrm>
            <a:off x="980089" y="207470"/>
            <a:ext cx="10515600" cy="1325563"/>
          </a:xfrm>
        </p:spPr>
        <p:txBody>
          <a:bodyPr/>
          <a:lstStyle/>
          <a:p>
            <a:r>
              <a:rPr lang="en-US" dirty="0"/>
              <a:t> </a:t>
            </a:r>
          </a:p>
        </p:txBody>
      </p:sp>
      <p:sp>
        <p:nvSpPr>
          <p:cNvPr id="5" name="Content Placeholder 4">
            <a:extLst>
              <a:ext uri="{FF2B5EF4-FFF2-40B4-BE49-F238E27FC236}">
                <a16:creationId xmlns:a16="http://schemas.microsoft.com/office/drawing/2014/main" id="{49EC9FF4-9022-4849-8897-894BA73B52A1}"/>
              </a:ext>
            </a:extLst>
          </p:cNvPr>
          <p:cNvSpPr>
            <a:spLocks noGrp="1"/>
          </p:cNvSpPr>
          <p:nvPr>
            <p:ph idx="1"/>
          </p:nvPr>
        </p:nvSpPr>
        <p:spPr>
          <a:xfrm>
            <a:off x="838200" y="945931"/>
            <a:ext cx="10515600" cy="5231032"/>
          </a:xfrm>
        </p:spPr>
        <p:txBody>
          <a:bodyPr>
            <a:noAutofit/>
          </a:bodyPr>
          <a:lstStyle/>
          <a:p>
            <a:pPr marL="0" indent="0">
              <a:buNone/>
            </a:pPr>
            <a:r>
              <a:rPr lang="en-US" sz="3200" dirty="0"/>
              <a:t>A trade cycle refers to fluctuations in economic activities specially in employment, output and income, prices, profits etc. </a:t>
            </a:r>
          </a:p>
          <a:p>
            <a:pPr marL="0" indent="0">
              <a:buNone/>
            </a:pPr>
            <a:r>
              <a:rPr lang="en-US" sz="3200" dirty="0"/>
              <a:t>According to Keynes, “A trade cycle is composed of periods of good trade </a:t>
            </a:r>
            <a:r>
              <a:rPr lang="en-US" sz="3200" dirty="0" err="1"/>
              <a:t>characterised</a:t>
            </a:r>
            <a:r>
              <a:rPr lang="en-US" sz="3200" dirty="0"/>
              <a:t> by rising prices and low unemployment percentages altering with periods of bad trade </a:t>
            </a:r>
            <a:r>
              <a:rPr lang="en-US" sz="3200" dirty="0" err="1"/>
              <a:t>characterised</a:t>
            </a:r>
            <a:r>
              <a:rPr lang="en-US" sz="3200" dirty="0"/>
              <a:t> by falling prices and high unemployment percentages”.</a:t>
            </a:r>
          </a:p>
          <a:p>
            <a:pPr marL="0" indent="0" fontAlgn="base">
              <a:buNone/>
            </a:pPr>
            <a:r>
              <a:rPr lang="en-US" sz="3200" b="1" dirty="0"/>
              <a:t>Features of a Trade Cycle:</a:t>
            </a:r>
          </a:p>
          <a:p>
            <a:pPr marL="0" indent="0" fontAlgn="base">
              <a:buNone/>
            </a:pPr>
            <a:r>
              <a:rPr lang="en-US" sz="3200" dirty="0"/>
              <a:t>1. A business cycle is synchronic. When cyclical fluctuations start in one sector it spreads to other sectors.</a:t>
            </a:r>
          </a:p>
        </p:txBody>
      </p:sp>
    </p:spTree>
    <p:extLst>
      <p:ext uri="{BB962C8B-B14F-4D97-AF65-F5344CB8AC3E}">
        <p14:creationId xmlns:p14="http://schemas.microsoft.com/office/powerpoint/2010/main" val="130775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863D-17F2-4E52-80C0-60AD7140805A}"/>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C1E4C0B-41CF-4525-A159-AA1E986F303B}"/>
              </a:ext>
            </a:extLst>
          </p:cNvPr>
          <p:cNvSpPr>
            <a:spLocks noGrp="1"/>
          </p:cNvSpPr>
          <p:nvPr>
            <p:ph idx="1"/>
          </p:nvPr>
        </p:nvSpPr>
        <p:spPr>
          <a:xfrm>
            <a:off x="838200" y="1008993"/>
            <a:ext cx="10515600" cy="5167970"/>
          </a:xfrm>
        </p:spPr>
        <p:txBody>
          <a:bodyPr>
            <a:noAutofit/>
          </a:bodyPr>
          <a:lstStyle/>
          <a:p>
            <a:pPr marL="0" indent="0" fontAlgn="base">
              <a:buNone/>
            </a:pPr>
            <a:r>
              <a:rPr lang="en-US" sz="3200" dirty="0"/>
              <a:t>2. In a trade cycle, a period of prosperity is followed by a period of depression. Hence trade cycle is a wave like movement.</a:t>
            </a:r>
          </a:p>
          <a:p>
            <a:pPr marL="0" indent="0" fontAlgn="base">
              <a:buNone/>
            </a:pPr>
            <a:r>
              <a:rPr lang="en-US" sz="3200" dirty="0"/>
              <a:t>3. Business cycle is recurrent and rhythmic; prosperity is followed by depression and vice versa.</a:t>
            </a:r>
          </a:p>
          <a:p>
            <a:pPr marL="0" indent="0" fontAlgn="base">
              <a:buNone/>
            </a:pPr>
            <a:r>
              <a:rPr lang="en-US" sz="3200" dirty="0"/>
              <a:t>4. A trade cycle is cumulative and self-reinforcing. Each phase feeds on itself and creates further movement in the same direction.</a:t>
            </a:r>
          </a:p>
          <a:p>
            <a:pPr marL="0" indent="0" fontAlgn="base">
              <a:buNone/>
            </a:pPr>
            <a:r>
              <a:rPr lang="en-US" sz="3200" dirty="0"/>
              <a:t>5. A trade cycle is asymmetrical. The prosperity phase is slow and gradual and the phase of depression is rapid.</a:t>
            </a:r>
          </a:p>
        </p:txBody>
      </p:sp>
    </p:spTree>
    <p:extLst>
      <p:ext uri="{BB962C8B-B14F-4D97-AF65-F5344CB8AC3E}">
        <p14:creationId xmlns:p14="http://schemas.microsoft.com/office/powerpoint/2010/main" val="421187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21437-FCEE-4D67-8A47-D5DA76770F9B}"/>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1B637B8-9772-4AFF-B13C-C85F6DFD27E6}"/>
              </a:ext>
            </a:extLst>
          </p:cNvPr>
          <p:cNvSpPr>
            <a:spLocks noGrp="1"/>
          </p:cNvSpPr>
          <p:nvPr>
            <p:ph idx="1"/>
          </p:nvPr>
        </p:nvSpPr>
        <p:spPr>
          <a:xfrm>
            <a:off x="838200" y="819808"/>
            <a:ext cx="10515600" cy="5357155"/>
          </a:xfrm>
        </p:spPr>
        <p:txBody>
          <a:bodyPr/>
          <a:lstStyle/>
          <a:p>
            <a:pPr marL="0" indent="0" fontAlgn="base">
              <a:buNone/>
            </a:pPr>
            <a:r>
              <a:rPr lang="en-US" dirty="0"/>
              <a:t>6. The business cycle is not periodical. Some trade cycles last for three or four years, while others last for six or eight or even more years.</a:t>
            </a:r>
          </a:p>
          <a:p>
            <a:pPr marL="0" indent="0" fontAlgn="base">
              <a:buNone/>
            </a:pPr>
            <a:r>
              <a:rPr lang="en-US" dirty="0"/>
              <a:t>7. The impact of a trade cycle is differential. It affects different industries in different ways.</a:t>
            </a:r>
          </a:p>
          <a:p>
            <a:pPr marL="0" indent="0" fontAlgn="base">
              <a:buNone/>
            </a:pPr>
            <a:r>
              <a:rPr lang="en-US" dirty="0"/>
              <a:t>8. A trade cycle is international in character. Through international trade, booms and depressions in one country are passed to other countries.</a:t>
            </a:r>
          </a:p>
          <a:p>
            <a:pPr marL="0" indent="0" fontAlgn="base">
              <a:buNone/>
            </a:pPr>
            <a:r>
              <a:rPr lang="en-US" b="1" dirty="0"/>
              <a:t>Phases of a Trade Cycle:</a:t>
            </a:r>
          </a:p>
          <a:p>
            <a:pPr marL="0" indent="0" fontAlgn="base">
              <a:buNone/>
            </a:pPr>
            <a:r>
              <a:rPr lang="en-US" dirty="0"/>
              <a:t>Generally, a trade cycle is composed of four phases – depression, recovery, prosperity and recession.</a:t>
            </a:r>
            <a:endParaRPr lang="en-US" b="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7573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F318-62AE-47C4-9ADD-9FB25A01C15C}"/>
              </a:ext>
            </a:extLst>
          </p:cNvPr>
          <p:cNvSpPr>
            <a:spLocks noGrp="1"/>
          </p:cNvSpPr>
          <p:nvPr>
            <p:ph type="title"/>
          </p:nvPr>
        </p:nvSpPr>
        <p:spPr>
          <a:xfrm>
            <a:off x="838200" y="365126"/>
            <a:ext cx="10515600" cy="315912"/>
          </a:xfrm>
        </p:spPr>
        <p:txBody>
          <a:bodyPr>
            <a:normAutofit fontScale="90000"/>
          </a:bodyPr>
          <a:lstStyle/>
          <a:p>
            <a:r>
              <a:rPr lang="en-US" dirty="0"/>
              <a:t> </a:t>
            </a:r>
          </a:p>
        </p:txBody>
      </p:sp>
      <p:pic>
        <p:nvPicPr>
          <p:cNvPr id="5" name="Content Placeholder 4">
            <a:extLst>
              <a:ext uri="{FF2B5EF4-FFF2-40B4-BE49-F238E27FC236}">
                <a16:creationId xmlns:a16="http://schemas.microsoft.com/office/drawing/2014/main" id="{F68E6ECE-79C1-46CC-88FB-95DBD6712D5C}"/>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44819" y="681038"/>
            <a:ext cx="7413126" cy="5495925"/>
          </a:xfrm>
        </p:spPr>
      </p:pic>
      <p:sp>
        <p:nvSpPr>
          <p:cNvPr id="6" name="TextBox 5">
            <a:extLst>
              <a:ext uri="{FF2B5EF4-FFF2-40B4-BE49-F238E27FC236}">
                <a16:creationId xmlns:a16="http://schemas.microsoft.com/office/drawing/2014/main" id="{DF19A7AB-4CD0-49EE-B4DD-5DA3826F129D}"/>
              </a:ext>
            </a:extLst>
          </p:cNvPr>
          <p:cNvSpPr txBox="1"/>
          <p:nvPr/>
        </p:nvSpPr>
        <p:spPr>
          <a:xfrm>
            <a:off x="2944819" y="6176963"/>
            <a:ext cx="7413126" cy="230832"/>
          </a:xfrm>
          <a:prstGeom prst="rect">
            <a:avLst/>
          </a:prstGeom>
          <a:noFill/>
        </p:spPr>
        <p:txBody>
          <a:bodyPr wrap="square" rtlCol="0">
            <a:spAutoFit/>
          </a:bodyPr>
          <a:lstStyle/>
          <a:p>
            <a:endParaRPr lang="en-US" sz="900" dirty="0"/>
          </a:p>
        </p:txBody>
      </p:sp>
    </p:spTree>
    <p:extLst>
      <p:ext uri="{BB962C8B-B14F-4D97-AF65-F5344CB8AC3E}">
        <p14:creationId xmlns:p14="http://schemas.microsoft.com/office/powerpoint/2010/main" val="381575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51BA-97F7-400E-8CFD-0A36AF61306B}"/>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D2BD2CC6-59E6-4626-9782-C474A20E3A63}"/>
              </a:ext>
            </a:extLst>
          </p:cNvPr>
          <p:cNvSpPr>
            <a:spLocks noGrp="1"/>
          </p:cNvSpPr>
          <p:nvPr>
            <p:ph idx="1"/>
          </p:nvPr>
        </p:nvSpPr>
        <p:spPr>
          <a:xfrm>
            <a:off x="838200" y="835572"/>
            <a:ext cx="10515600" cy="5341391"/>
          </a:xfrm>
        </p:spPr>
        <p:txBody>
          <a:bodyPr>
            <a:noAutofit/>
          </a:bodyPr>
          <a:lstStyle/>
          <a:p>
            <a:pPr marL="0" indent="0">
              <a:buNone/>
            </a:pPr>
            <a:r>
              <a:rPr lang="en-US" sz="3200" b="1" dirty="0"/>
              <a:t>Depression:</a:t>
            </a:r>
          </a:p>
          <a:p>
            <a:pPr marL="0" indent="0">
              <a:buNone/>
            </a:pPr>
            <a:r>
              <a:rPr lang="en-US" sz="3200" dirty="0"/>
              <a:t>During depression, the level of economic activity is extremely low. Real income production, employment, prices, profit etc. are falling. There are idle resources. Price is low leading to a fall in profit, interest and wages. All the sections of the people suffer. During this phase, there will be pessimism leading to closing down of business firms.</a:t>
            </a:r>
          </a:p>
          <a:p>
            <a:pPr marL="0" indent="0" fontAlgn="base">
              <a:buNone/>
            </a:pPr>
            <a:r>
              <a:rPr lang="en-US" sz="3200" b="1" dirty="0"/>
              <a:t>Recovery:</a:t>
            </a:r>
          </a:p>
          <a:p>
            <a:pPr marL="0" indent="0" fontAlgn="base">
              <a:buNone/>
            </a:pPr>
            <a:r>
              <a:rPr lang="en-US" sz="3200" dirty="0"/>
              <a:t>Recovery denotes the turning point of business cycle form depression to prosperity. In this phase, there is a slow rise in output, employment, income and price. Demand for</a:t>
            </a:r>
          </a:p>
        </p:txBody>
      </p:sp>
    </p:spTree>
    <p:extLst>
      <p:ext uri="{BB962C8B-B14F-4D97-AF65-F5344CB8AC3E}">
        <p14:creationId xmlns:p14="http://schemas.microsoft.com/office/powerpoint/2010/main" val="391766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1FE19-5A04-4160-9EE2-DC1D7E5C698B}"/>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72876FA-BB43-44C7-969A-6F54758CAD55}"/>
              </a:ext>
            </a:extLst>
          </p:cNvPr>
          <p:cNvSpPr>
            <a:spLocks noGrp="1"/>
          </p:cNvSpPr>
          <p:nvPr>
            <p:ph idx="1"/>
          </p:nvPr>
        </p:nvSpPr>
        <p:spPr>
          <a:xfrm>
            <a:off x="838200" y="851338"/>
            <a:ext cx="10515600" cy="5325625"/>
          </a:xfrm>
        </p:spPr>
        <p:txBody>
          <a:bodyPr>
            <a:noAutofit/>
          </a:bodyPr>
          <a:lstStyle/>
          <a:p>
            <a:pPr marL="0" indent="0" fontAlgn="base">
              <a:buNone/>
            </a:pPr>
            <a:r>
              <a:rPr lang="en-US" sz="3200" dirty="0"/>
              <a:t>commodities go up. There is increase in investment, bank loans and advances. Pessimism gives way to optimism. The process of revival and recovery becomes cumulative and leads to prosperity.</a:t>
            </a:r>
          </a:p>
          <a:p>
            <a:pPr marL="0" indent="0" fontAlgn="base">
              <a:buNone/>
            </a:pPr>
            <a:r>
              <a:rPr lang="en-US" sz="3200" b="1" dirty="0"/>
              <a:t>Prosperity: </a:t>
            </a:r>
            <a:r>
              <a:rPr lang="en-US" sz="3200" dirty="0"/>
              <a:t>It is a state of affairs in which real income and employment are high. There are no idle resources. There is no wastage of materials. There is rise in wages, prices, profits and interest. Demand for bank loans increases. There is optimism everywhere. There is a general uptrend in business community.</a:t>
            </a:r>
          </a:p>
        </p:txBody>
      </p:sp>
    </p:spTree>
    <p:extLst>
      <p:ext uri="{BB962C8B-B14F-4D97-AF65-F5344CB8AC3E}">
        <p14:creationId xmlns:p14="http://schemas.microsoft.com/office/powerpoint/2010/main" val="38458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38B6-95E4-4834-A1CE-36270B1B43E3}"/>
              </a:ext>
            </a:extLst>
          </p:cNvPr>
          <p:cNvSpPr>
            <a:spLocks noGrp="1"/>
          </p:cNvSpPr>
          <p:nvPr>
            <p:ph type="title"/>
          </p:nvPr>
        </p:nvSpPr>
        <p:spPr>
          <a:xfrm>
            <a:off x="838200" y="365126"/>
            <a:ext cx="10515600" cy="43891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8185CB20-0F54-47F8-898A-537BBB49D086}"/>
              </a:ext>
            </a:extLst>
          </p:cNvPr>
          <p:cNvSpPr>
            <a:spLocks noGrp="1"/>
          </p:cNvSpPr>
          <p:nvPr>
            <p:ph idx="1"/>
          </p:nvPr>
        </p:nvSpPr>
        <p:spPr>
          <a:xfrm>
            <a:off x="838200" y="804042"/>
            <a:ext cx="10515600" cy="5372921"/>
          </a:xfrm>
        </p:spPr>
        <p:txBody>
          <a:bodyPr>
            <a:noAutofit/>
          </a:bodyPr>
          <a:lstStyle/>
          <a:p>
            <a:pPr marL="0" indent="0" fontAlgn="base">
              <a:buNone/>
            </a:pPr>
            <a:r>
              <a:rPr lang="en-US" sz="3200" dirty="0"/>
              <a:t>However, these boom conditions cannot last long because the forces of expansion are very weak. There are bottlenecks and shortages. There may be scarcity of </a:t>
            </a:r>
            <a:r>
              <a:rPr lang="en-US" sz="3200" dirty="0" err="1"/>
              <a:t>labour</a:t>
            </a:r>
            <a:r>
              <a:rPr lang="en-US" sz="3200" dirty="0"/>
              <a:t>, raw material and other factors of production. Banks may stop their loans. These conditions lead to recession.</a:t>
            </a:r>
          </a:p>
          <a:p>
            <a:pPr marL="0" indent="0" fontAlgn="base">
              <a:buNone/>
            </a:pPr>
            <a:r>
              <a:rPr lang="en-US" sz="3200" b="1" dirty="0"/>
              <a:t>Recession</a:t>
            </a:r>
            <a:r>
              <a:rPr lang="en-US" sz="3200" dirty="0"/>
              <a:t>: When the entrepreneurs realize their mistakes, they reduce investment, employment and production. Then fall in employment leads to fall in income, expenditure, prices and profits. Optimism gives way to pessimism. Banks reduce their loans and advances. Business expansion stops. This state of recession ends in depression.</a:t>
            </a:r>
          </a:p>
          <a:p>
            <a:pPr marL="0" indent="0">
              <a:buNone/>
            </a:pPr>
            <a:endParaRPr lang="en-US" sz="3200" dirty="0"/>
          </a:p>
        </p:txBody>
      </p:sp>
    </p:spTree>
    <p:extLst>
      <p:ext uri="{BB962C8B-B14F-4D97-AF65-F5344CB8AC3E}">
        <p14:creationId xmlns:p14="http://schemas.microsoft.com/office/powerpoint/2010/main" val="378580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214C-AC94-4F78-9DA5-2F894A1B7704}"/>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F61D82E-D6DF-4170-9E3E-56F02450995D}"/>
              </a:ext>
            </a:extLst>
          </p:cNvPr>
          <p:cNvSpPr>
            <a:spLocks noGrp="1"/>
          </p:cNvSpPr>
          <p:nvPr>
            <p:ph idx="1"/>
          </p:nvPr>
        </p:nvSpPr>
        <p:spPr>
          <a:xfrm>
            <a:off x="838200" y="681038"/>
            <a:ext cx="10515600" cy="5495925"/>
          </a:xfrm>
        </p:spPr>
        <p:txBody>
          <a:bodyPr>
            <a:noAutofit/>
          </a:bodyPr>
          <a:lstStyle/>
          <a:p>
            <a:pPr marL="0" indent="0" fontAlgn="base">
              <a:buNone/>
            </a:pPr>
            <a:r>
              <a:rPr lang="en-US" sz="3600" b="1" dirty="0"/>
              <a:t>Control of Trade Cycles</a:t>
            </a:r>
          </a:p>
          <a:p>
            <a:pPr marL="0" indent="0" fontAlgn="base">
              <a:buNone/>
            </a:pPr>
            <a:r>
              <a:rPr lang="en-US" sz="3200" dirty="0"/>
              <a:t>In modern times, a </a:t>
            </a:r>
            <a:r>
              <a:rPr lang="en-US" sz="3200" dirty="0" err="1"/>
              <a:t>programme</a:t>
            </a:r>
            <a:r>
              <a:rPr lang="en-US" sz="3200" dirty="0"/>
              <a:t> of economic stabilization is usually directed towards the attainment of three objectives:</a:t>
            </a:r>
          </a:p>
          <a:p>
            <a:pPr fontAlgn="base"/>
            <a:r>
              <a:rPr lang="en-US" sz="3200" dirty="0"/>
              <a:t>Controlling or moderating cyclical fluctuations,</a:t>
            </a:r>
          </a:p>
          <a:p>
            <a:pPr fontAlgn="base"/>
            <a:r>
              <a:rPr lang="en-US" sz="3200" dirty="0"/>
              <a:t>Encouraging and sustaining economic growth at full employment level, and</a:t>
            </a:r>
          </a:p>
          <a:p>
            <a:pPr fontAlgn="base"/>
            <a:r>
              <a:rPr lang="en-US" sz="3200" dirty="0"/>
              <a:t>Maintaining the value of money through price stabilization.</a:t>
            </a:r>
          </a:p>
          <a:p>
            <a:pPr marL="0" indent="0" fontAlgn="base">
              <a:buNone/>
            </a:pPr>
            <a:r>
              <a:rPr lang="en-US" sz="3200" dirty="0"/>
              <a:t>Thus, the goal of economic stability can be easily resolved into the twin objectives of sustained full employment and the achievement of a degree of price stability.</a:t>
            </a:r>
          </a:p>
        </p:txBody>
      </p:sp>
    </p:spTree>
    <p:extLst>
      <p:ext uri="{BB962C8B-B14F-4D97-AF65-F5344CB8AC3E}">
        <p14:creationId xmlns:p14="http://schemas.microsoft.com/office/powerpoint/2010/main" val="26421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1382</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Trade Cycles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Cycles</dc:title>
  <dc:creator>MICRO</dc:creator>
  <cp:lastModifiedBy>MICRO</cp:lastModifiedBy>
  <cp:revision>7</cp:revision>
  <dcterms:created xsi:type="dcterms:W3CDTF">2020-04-26T04:33:18Z</dcterms:created>
  <dcterms:modified xsi:type="dcterms:W3CDTF">2020-04-26T05:28:56Z</dcterms:modified>
</cp:coreProperties>
</file>